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36" r:id="rId3"/>
    <p:sldId id="334" r:id="rId4"/>
    <p:sldId id="338" r:id="rId5"/>
    <p:sldId id="335" r:id="rId6"/>
    <p:sldId id="339" r:id="rId7"/>
    <p:sldId id="340" r:id="rId8"/>
    <p:sldId id="341" r:id="rId9"/>
    <p:sldId id="342" r:id="rId10"/>
    <p:sldId id="323" r:id="rId11"/>
    <p:sldId id="324" r:id="rId12"/>
    <p:sldId id="325" r:id="rId13"/>
    <p:sldId id="326" r:id="rId14"/>
    <p:sldId id="327" r:id="rId15"/>
    <p:sldId id="328" r:id="rId16"/>
    <p:sldId id="329" r:id="rId17"/>
    <p:sldId id="330" r:id="rId18"/>
    <p:sldId id="331" r:id="rId19"/>
    <p:sldId id="296" r:id="rId20"/>
    <p:sldId id="344" r:id="rId21"/>
    <p:sldId id="274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111D-1170-40AF-A481-1B204BCA490B}" type="datetimeFigureOut">
              <a:rPr lang="ru-RU" smtClean="0"/>
              <a:t>18.10.2020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BB9C591-A5D9-4C2C-BC7E-C84407EA9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505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111D-1170-40AF-A481-1B204BCA490B}" type="datetimeFigureOut">
              <a:rPr lang="ru-RU" smtClean="0"/>
              <a:t>18.10.2020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BB9C591-A5D9-4C2C-BC7E-C84407EA9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862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111D-1170-40AF-A481-1B204BCA490B}" type="datetimeFigureOut">
              <a:rPr lang="ru-RU" smtClean="0"/>
              <a:t>18.10.2020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BB9C591-A5D9-4C2C-BC7E-C84407EA948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477474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111D-1170-40AF-A481-1B204BCA490B}" type="datetimeFigureOut">
              <a:rPr lang="ru-RU" smtClean="0"/>
              <a:t>18.10.2020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BB9C591-A5D9-4C2C-BC7E-C84407EA9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2379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111D-1170-40AF-A481-1B204BCA490B}" type="datetimeFigureOut">
              <a:rPr lang="ru-RU" smtClean="0"/>
              <a:t>18.10.2020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BB9C591-A5D9-4C2C-BC7E-C84407EA948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113708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111D-1170-40AF-A481-1B204BCA490B}" type="datetimeFigureOut">
              <a:rPr lang="ru-RU" smtClean="0"/>
              <a:t>18.10.2020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BB9C591-A5D9-4C2C-BC7E-C84407EA9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1822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111D-1170-40AF-A481-1B204BCA490B}" type="datetimeFigureOut">
              <a:rPr lang="ru-RU" smtClean="0"/>
              <a:t>18.10.2020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C591-A5D9-4C2C-BC7E-C84407EA9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381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111D-1170-40AF-A481-1B204BCA490B}" type="datetimeFigureOut">
              <a:rPr lang="ru-RU" smtClean="0"/>
              <a:t>18.10.2020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C591-A5D9-4C2C-BC7E-C84407EA9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178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111D-1170-40AF-A481-1B204BCA490B}" type="datetimeFigureOut">
              <a:rPr lang="ru-RU" smtClean="0"/>
              <a:t>18.10.2020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C591-A5D9-4C2C-BC7E-C84407EA9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107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111D-1170-40AF-A481-1B204BCA490B}" type="datetimeFigureOut">
              <a:rPr lang="ru-RU" smtClean="0"/>
              <a:t>18.10.2020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BB9C591-A5D9-4C2C-BC7E-C84407EA9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957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111D-1170-40AF-A481-1B204BCA490B}" type="datetimeFigureOut">
              <a:rPr lang="ru-RU" smtClean="0"/>
              <a:t>18.10.2020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BB9C591-A5D9-4C2C-BC7E-C84407EA9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675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111D-1170-40AF-A481-1B204BCA490B}" type="datetimeFigureOut">
              <a:rPr lang="ru-RU" smtClean="0"/>
              <a:t>18.10.2020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BB9C591-A5D9-4C2C-BC7E-C84407EA9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136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111D-1170-40AF-A481-1B204BCA490B}" type="datetimeFigureOut">
              <a:rPr lang="ru-RU" smtClean="0"/>
              <a:t>18.10.2020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C591-A5D9-4C2C-BC7E-C84407EA9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702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111D-1170-40AF-A481-1B204BCA490B}" type="datetimeFigureOut">
              <a:rPr lang="ru-RU" smtClean="0"/>
              <a:t>18.10.2020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C591-A5D9-4C2C-BC7E-C84407EA9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427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111D-1170-40AF-A481-1B204BCA490B}" type="datetimeFigureOut">
              <a:rPr lang="ru-RU" smtClean="0"/>
              <a:t>18.10.2020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C591-A5D9-4C2C-BC7E-C84407EA9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834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111D-1170-40AF-A481-1B204BCA490B}" type="datetimeFigureOut">
              <a:rPr lang="ru-RU" smtClean="0"/>
              <a:t>18.10.2020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BB9C591-A5D9-4C2C-BC7E-C84407EA9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38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F111D-1170-40AF-A481-1B204BCA490B}" type="datetimeFigureOut">
              <a:rPr lang="ru-RU" smtClean="0"/>
              <a:t>18.10.2020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BB9C591-A5D9-4C2C-BC7E-C84407EA9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269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multiurok.ru/stefa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rustih.ru/vasilij-zhukovskij/" TargetMode="External"/><Relationship Id="rId2" Type="http://schemas.openxmlformats.org/officeDocument/2006/relationships/hyperlink" Target="http://zhukovskiy.lit-info.ru/zhukovskiy/stihi/stihi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poem.ru/zhukovskij/tam-kotik-usatyj.aspx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stefa77777@mail.ru" TargetMode="External"/><Relationship Id="rId2" Type="http://schemas.openxmlformats.org/officeDocument/2006/relationships/hyperlink" Target="http://newmoodle.guldu.uz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ultiurok.ru/stefa/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stih.ru/stihi-o-lubvi/vasilij-zhukovskij-stixi-o-lyubvi/" TargetMode="External"/><Relationship Id="rId2" Type="http://schemas.openxmlformats.org/officeDocument/2006/relationships/hyperlink" Target="https://rustih.ru/stixi-dlya-detej/stixi-vasiliya-zhukovskogo-dlya-detej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ultiurok.ru/stefa/" TargetMode="External"/><Relationship Id="rId5" Type="http://schemas.openxmlformats.org/officeDocument/2006/relationships/hyperlink" Target="https://rustih.ru/ballady-vasiliya-zhukovskogo/" TargetMode="External"/><Relationship Id="rId4" Type="http://schemas.openxmlformats.org/officeDocument/2006/relationships/hyperlink" Target="https://rustih.ru/stixi-o-prirode/vasilij-zhukovskij-stixi-o-prirode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yandex.ru/yandsearch?text=%D0%BF%D0%BE%D1%80%D1%82%D1%80%D0%B5%D1%82%20%20%D0%B6%D1%83%D0%BA%D0%BE%D0%B2%D1%81%D0%BA%D0%BE%D0%B3%D0%BE%20%D0%B2.%D0%B0.&amp;img_url=http://www.kostyor.ru/images0/biogr/jukovsky.jpg&amp;pos=0&amp;rpt=simage&amp;lr=15&amp;noreask=1&amp;source=wi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30407" y="3319817"/>
            <a:ext cx="8915399" cy="2262781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Georgia" panose="02040502050405020303" pitchFamily="18" charset="0"/>
              </a:rPr>
              <a:t>В.А. Жуковский    как педагог и детский писатель</a:t>
            </a:r>
            <a:r>
              <a:rPr lang="ru-RU" dirty="0"/>
              <a:t/>
            </a:r>
            <a:br>
              <a:rPr lang="ru-RU" dirty="0"/>
            </a:br>
            <a:endParaRPr lang="ru-RU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800" dirty="0" smtClean="0">
                <a:latin typeface="Georgia" panose="02040502050405020303" pitchFamily="18" charset="0"/>
              </a:rPr>
              <a:t>Методический материал к занятию</a:t>
            </a:r>
          </a:p>
          <a:p>
            <a:pPr algn="r"/>
            <a:r>
              <a:rPr lang="ru-RU" sz="2800" dirty="0" smtClean="0">
                <a:latin typeface="Georgia" panose="02040502050405020303" pitchFamily="18" charset="0"/>
              </a:rPr>
              <a:t>Курс «Детская литература»</a:t>
            </a:r>
            <a:endParaRPr lang="ru-RU" sz="2800" dirty="0">
              <a:latin typeface="Georgia" panose="0204050205040502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30555" y="6067009"/>
            <a:ext cx="41969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© 2020, </a:t>
            </a:r>
            <a:r>
              <a:rPr lang="ru-RU" dirty="0" err="1">
                <a:hlinkClick r:id="rId2" tooltip="Гизатулина Ольга Ивановна"/>
              </a:rPr>
              <a:t>Гизатулина</a:t>
            </a:r>
            <a:r>
              <a:rPr lang="ru-RU" dirty="0">
                <a:hlinkClick r:id="rId2" tooltip="Гизатулина Ольга Ивановна"/>
              </a:rPr>
              <a:t> Ольга Ивановна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98" y="436727"/>
            <a:ext cx="3320457" cy="23474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26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5817" y="318654"/>
            <a:ext cx="10353761" cy="1326321"/>
          </a:xfrm>
        </p:spPr>
        <p:txBody>
          <a:bodyPr>
            <a:normAutofit/>
          </a:bodyPr>
          <a:lstStyle/>
          <a:p>
            <a:pPr algn="r"/>
            <a:r>
              <a:rPr lang="ru-RU" sz="40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СТИХИ И </a:t>
            </a:r>
            <a:r>
              <a:rPr lang="ru-RU" sz="4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СКАЗКИ </a:t>
            </a:r>
            <a:r>
              <a:rPr lang="ru-RU" sz="40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В.А.ЖУКОВСКОГО</a:t>
            </a: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62287" y="1644975"/>
            <a:ext cx="4723967" cy="369331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Василий Андреевич Жуковский открыл в человеке способность наслаждаться созерцанием способствовал развитию в России сентиментализма чувство, чувствительность. Он подготовил явление пушкинского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гуманизма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'Без Жуковского мы не имели бы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Пушкина‘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(В.Г.Белинский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4342" name="Picture 6" descr="https://i.pinimg.com/originals/47/c8/e6/47c8e6319755d2577ca0f85ba8bcdaf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71" y="1253333"/>
            <a:ext cx="5164537" cy="5194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714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2074460" y="401781"/>
            <a:ext cx="9632630" cy="56526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романтических балладах и стихотворных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сказках Жуковского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происходит что-либо необычное. За воображением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здесь признается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неограниченную свободу,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эмоциональную читательскую реакцию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чудо подобная художественная установка делает сильной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непосредственной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https://avatars.mds.yandex.net/get-pdb/901820/f438b44e-08ca-4615-8540-b7d2ae5a7d0d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09" y="2353395"/>
            <a:ext cx="6462857" cy="4219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s://avatars.mds.yandex.net/get-zen_doc/1908497/pub_5db6aa8f86c4a900b1f1f403_5db6ade15d6c4b00ad649530/scale_120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58038" y="2353395"/>
            <a:ext cx="4243387" cy="4219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5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83642" y="360218"/>
            <a:ext cx="9689703" cy="36853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Любимые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герои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Жуковского — рыцари духа. Они проявляют благородство и мужество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защите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'вечных' человеческих чувств. Любовь и преданность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его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произведениях неизменно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вознаграждается, а зло беспощадно и неотвратимо наказывается.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9458" name="Picture 2" descr="https://www.passionforum.ru/upload/180/u18068/047/aa3eeec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692" y="2007462"/>
            <a:ext cx="7729538" cy="4610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16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06722" y="332509"/>
            <a:ext cx="8601604" cy="45165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Сюжет, идея, художественные средства баллад и сказок Жуковского подчинены поэтизации личности, нравственно стойкой и сильной. Непременным условием романтического творчества является сказочное воображение.</a:t>
            </a:r>
          </a:p>
          <a:p>
            <a:endParaRPr lang="ru-RU" sz="2400" dirty="0"/>
          </a:p>
        </p:txBody>
      </p:sp>
      <p:pic>
        <p:nvPicPr>
          <p:cNvPr id="20482" name="Picture 2" descr="https://i.pinimg.com/736x/b6/e5/b6/b6e5b6cfc861e2bfc37fc4f9ff3f9a39--fairytale-art-sleeping-beau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585" y="1826591"/>
            <a:ext cx="3650836" cy="469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s://printonic.ru/uploads/images/2016/02/22/img_56cad7450142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63" y="1889204"/>
            <a:ext cx="6941128" cy="46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685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0561" y="346363"/>
            <a:ext cx="9770232" cy="54309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половине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жизни для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самых маленьких читателей поэт пишет несколько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небольших стихотворений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посвящая их собственным детям Павлу и Александре.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них нашли 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жизненный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опыт художника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общественно-педагогические взгляды,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тонкое знание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детской психологии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https://avatars.mds.yandex.net/get-pdb/1367830/51a06278-7760-4f59-9805-7f06ce3fee62/s120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6210" y="2280273"/>
            <a:ext cx="6427038" cy="4167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s://regnum.ru/uploads/pictures/news/2016/09/19/regnum_picture_1474316098529751_norm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6763" y="2050473"/>
            <a:ext cx="3542909" cy="46274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3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69742" y="379354"/>
            <a:ext cx="4946693" cy="5527964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наследии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Жуковского сложился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тип сказки-баллады –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литературно-поэтического фантастического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 обнажением приема, сказки с авторской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романтической иронией.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Сюжеты сказок поэта узорчаты. Он мастер композиции,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контаминирующей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(переплетающей) мотивы.</a:t>
            </a:r>
          </a:p>
          <a:p>
            <a:pPr marL="0" indent="0">
              <a:buNone/>
            </a:pPr>
            <a:endParaRPr lang="ru-RU" dirty="0">
              <a:effectLst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7410" name="Picture 2" descr="https://avatars.mds.yandex.net/get-pdb/472427/02d50bd4-02d2-4931-a9a6-8e7bca05c92c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694" y="379354"/>
            <a:ext cx="4147513" cy="5877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612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24585" y="360218"/>
            <a:ext cx="9343959" cy="54309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Действие у Жуковского происходит в условном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пространстве.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Картины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быта,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наряды персонажей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их обиходные манеры, характеристика запахов и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звуков обнажают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произведениях поэта сходство условного сказочного мира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 временем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в которое живет автор.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 descr="https://zen.yandex.ru/lz5XeGt8f/nT24B3b38/ef046blyB/0T_GUHYn9/WYfAu9C9/m9Ar80P/bckzChr/wYxts/D2N_lU7WL/5V_/0fz9ugsU7Yb/YjD0r_r/yhbK5/PC-DQVg/1RB1chn/ZAbmn/gLH-ByHgryT/rOqI/K7UMlncT/ktvyVZ/zfTseI4UT9/xbM/Gzyp_fs6Vb/jXYKw/5I4P8_bTb/I0qoCVs/8OC8a/bPVdl9-xA4/M9Ig9/Oxyp_C/5CfJJ-Vb/b8SpkV/rC6ROe9c/FL_LjPe/_tRBWP/okU0x7nJpHKq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1418" y="2368297"/>
            <a:ext cx="5717163" cy="417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s://avatars.mds.yandex.net/get-pdb/1042636/676fee6e-7768-472f-8356-943035aa7f02/s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45" y="2368297"/>
            <a:ext cx="5560436" cy="417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89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2404" y="175554"/>
            <a:ext cx="10353761" cy="135774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Известные сказки В.А. Жуковского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sochinyshka.ru/wp-content/uploads/2019/10/tsa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01" y="1246909"/>
            <a:ext cx="4253345" cy="4184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6473" y="5638800"/>
            <a:ext cx="39346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Сказка об Иване-царевиче и Сером Волке </a:t>
            </a:r>
          </a:p>
        </p:txBody>
      </p:sp>
      <p:pic>
        <p:nvPicPr>
          <p:cNvPr id="3076" name="Picture 4" descr="https://img2.goodfon.ru/original/1680x1050/a/7f/vasnecov-spyaschaya-carevn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618" y="1246909"/>
            <a:ext cx="5988974" cy="4184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17673" y="5823465"/>
            <a:ext cx="4017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Спящая царевна </a:t>
            </a:r>
          </a:p>
        </p:txBody>
      </p:sp>
    </p:spTree>
    <p:extLst>
      <p:ext uri="{BB962C8B-B14F-4D97-AF65-F5344CB8AC3E}">
        <p14:creationId xmlns:p14="http://schemas.microsoft.com/office/powerpoint/2010/main" val="281075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xn----7sbb5adknde1cb0dyd.xn--p1ai/img/zhukovskiy/kot_v_sapogah/big/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67" y="374069"/>
            <a:ext cx="3855452" cy="5288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86691" y="5818910"/>
            <a:ext cx="3422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 в сапогах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https://artnow.ru/img/482000/4829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738" y="374068"/>
            <a:ext cx="3658479" cy="5288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20393" y="5791202"/>
            <a:ext cx="3519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Война мышей и лягушек</a:t>
            </a:r>
          </a:p>
        </p:txBody>
      </p:sp>
      <p:pic>
        <p:nvPicPr>
          <p:cNvPr id="4102" name="Picture 6" descr="https://www.neizvestniy-geniy.ru/images/works/photo/2013/06/951150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8037" y="374068"/>
            <a:ext cx="3754581" cy="5288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51078" y="5791201"/>
            <a:ext cx="376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Тюльпанное дерево</a:t>
            </a:r>
          </a:p>
        </p:txBody>
      </p:sp>
    </p:spTree>
    <p:extLst>
      <p:ext uri="{BB962C8B-B14F-4D97-AF65-F5344CB8AC3E}">
        <p14:creationId xmlns:p14="http://schemas.microsoft.com/office/powerpoint/2010/main" val="83042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Литература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83391" y="1610436"/>
            <a:ext cx="9621221" cy="4300786"/>
          </a:xfrm>
        </p:spPr>
        <p:txBody>
          <a:bodyPr>
            <a:normAutofit/>
          </a:bodyPr>
          <a:lstStyle/>
          <a:p>
            <a:pPr lvl="0"/>
            <a:r>
              <a:rPr lang="ru-RU" i="1" dirty="0" err="1"/>
              <a:t>Арзамасцева</a:t>
            </a:r>
            <a:r>
              <a:rPr lang="ru-RU" i="1" dirty="0"/>
              <a:t> И.Н</a:t>
            </a:r>
            <a:r>
              <a:rPr lang="ru-RU" dirty="0"/>
              <a:t>., Николаева С.А. Детская литература. – 2 изд. – М.: Академия, 2002.</a:t>
            </a:r>
          </a:p>
          <a:p>
            <a:pPr lvl="0"/>
            <a:r>
              <a:rPr lang="ru-RU" i="1" dirty="0"/>
              <a:t>Афанасьев В.</a:t>
            </a:r>
            <a:r>
              <a:rPr lang="ru-RU" dirty="0"/>
              <a:t> «Родного неба милый свет» (В.А. Жуковский в Туле, Орле и Москве): Документальная повесть, - М.: Детская литература, 1981.</a:t>
            </a:r>
          </a:p>
          <a:p>
            <a:pPr lvl="0"/>
            <a:r>
              <a:rPr lang="ru-RU" i="1" dirty="0" err="1"/>
              <a:t>Бессарав</a:t>
            </a:r>
            <a:r>
              <a:rPr lang="ru-RU" i="1" dirty="0"/>
              <a:t> М</a:t>
            </a:r>
            <a:r>
              <a:rPr lang="ru-RU" dirty="0"/>
              <a:t>. Жуковский. – М.: Соврем., 1983</a:t>
            </a:r>
          </a:p>
          <a:p>
            <a:pPr lvl="0"/>
            <a:r>
              <a:rPr lang="ru-RU" i="1" dirty="0"/>
              <a:t>Жуковский В.А</a:t>
            </a:r>
            <a:r>
              <a:rPr lang="ru-RU" dirty="0"/>
              <a:t>. Баллады, поэмы и сказки.</a:t>
            </a:r>
          </a:p>
          <a:p>
            <a:pPr lvl="0"/>
            <a:r>
              <a:rPr lang="ru-RU" i="1" dirty="0"/>
              <a:t>Зайцев Б.</a:t>
            </a:r>
            <a:r>
              <a:rPr lang="ru-RU" dirty="0"/>
              <a:t> Жуковский // Зайцев Б. Далекое. – М.: Сов. писатель, 1991.</a:t>
            </a:r>
          </a:p>
          <a:p>
            <a:pPr lvl="0"/>
            <a:r>
              <a:rPr lang="ru-RU" i="1" dirty="0" err="1"/>
              <a:t>Пигарев</a:t>
            </a:r>
            <a:r>
              <a:rPr lang="ru-RU" i="1" dirty="0"/>
              <a:t> К.</a:t>
            </a:r>
            <a:r>
              <a:rPr lang="ru-RU" dirty="0"/>
              <a:t> В. Жуковский. – В кн.: Жуковский. Баллады. М.:1980</a:t>
            </a:r>
          </a:p>
          <a:p>
            <a:pPr lvl="0"/>
            <a:r>
              <a:rPr lang="ru-RU" i="1" dirty="0"/>
              <a:t>Полозова Т.Д</a:t>
            </a:r>
            <a:r>
              <a:rPr lang="ru-RU" dirty="0"/>
              <a:t>., Полозова Т.А. и др. Русская литература для детей / под редакцией Полозовой Т.А. – 2 изд. – М.: Академия, 1998.</a:t>
            </a:r>
          </a:p>
          <a:p>
            <a:pPr lvl="0"/>
            <a:r>
              <a:rPr lang="ru-RU" i="1" dirty="0"/>
              <a:t>Семенко И.И</a:t>
            </a:r>
            <a:r>
              <a:rPr lang="ru-RU" dirty="0"/>
              <a:t>. Жизнь и поэзия Жуковского. М.: 1975.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2130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План</a:t>
            </a:r>
            <a:endParaRPr lang="ru-RU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400" dirty="0">
                <a:latin typeface="Georgia" panose="02040502050405020303" pitchFamily="18" charset="0"/>
              </a:rPr>
              <a:t>В.А. Жуковский как педагог, воспитатель наследника престола.</a:t>
            </a:r>
          </a:p>
          <a:p>
            <a:pPr lvl="0"/>
            <a:r>
              <a:rPr lang="ru-RU" sz="2400" dirty="0">
                <a:latin typeface="Georgia" panose="02040502050405020303" pitchFamily="18" charset="0"/>
              </a:rPr>
              <a:t>Стихи и сказки В.А. Жуковского для детей. Их тематика, проблематика, нравственный смысл и художественное своеобразие. </a:t>
            </a:r>
            <a:endParaRPr lang="ru-RU" sz="2400" dirty="0" smtClean="0">
              <a:latin typeface="Georgia" panose="02040502050405020303" pitchFamily="18" charset="0"/>
            </a:endParaRPr>
          </a:p>
          <a:p>
            <a:pPr lvl="0"/>
            <a:r>
              <a:rPr lang="ru-RU" sz="2400" dirty="0" smtClean="0">
                <a:latin typeface="Georgia" panose="02040502050405020303" pitchFamily="18" charset="0"/>
              </a:rPr>
              <a:t>Воспитательное </a:t>
            </a:r>
            <a:r>
              <a:rPr lang="ru-RU" sz="2400" dirty="0">
                <a:latin typeface="Georgia" panose="02040502050405020303" pitchFamily="18" charset="0"/>
              </a:rPr>
              <a:t>значение произведений В.А. Жуковского.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606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Интернет ресурсы</a:t>
            </a:r>
            <a:endParaRPr lang="ru-RU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06472" y="1473958"/>
            <a:ext cx="9198140" cy="4437264"/>
          </a:xfrm>
        </p:spPr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zhukovskiy.lit-info.ru/zhukovskiy/stihi/stihi.htm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https://rustih.ru/vasilij-zhukovskij</a:t>
            </a:r>
            <a:r>
              <a:rPr lang="en-US" dirty="0" smtClean="0">
                <a:hlinkClick r:id="rId3"/>
              </a:rPr>
              <a:t>/</a:t>
            </a:r>
            <a:endParaRPr lang="ru-RU" dirty="0" smtClean="0"/>
          </a:p>
          <a:p>
            <a:r>
              <a:rPr lang="en-US" dirty="0">
                <a:hlinkClick r:id="rId4"/>
              </a:rPr>
              <a:t>https://rupoem.ru/zhukovskij/tam-kotik-usatyj.aspx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76602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3148013" y="765175"/>
            <a:ext cx="7510462" cy="91281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Контактная информация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84895" y="1677988"/>
            <a:ext cx="7588155" cy="4799297"/>
          </a:xfrm>
        </p:spPr>
        <p:txBody>
          <a:bodyPr>
            <a:normAutofit/>
          </a:bodyPr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3000" dirty="0" smtClean="0"/>
              <a:t>   </a:t>
            </a:r>
            <a:r>
              <a:rPr lang="ru-RU" altLang="ru-RU" sz="3000" dirty="0" smtClean="0">
                <a:latin typeface="Georgia" panose="02040502050405020303" pitchFamily="18" charset="0"/>
              </a:rPr>
              <a:t>Гулистанский государственный университет.</a:t>
            </a:r>
          </a:p>
          <a:p>
            <a:pPr eaLnBrk="1" hangingPunct="1">
              <a:buFontTx/>
              <a:buNone/>
            </a:pPr>
            <a:r>
              <a:rPr lang="ru-RU" altLang="ru-RU" sz="3000" dirty="0" smtClean="0"/>
              <a:t>  </a:t>
            </a:r>
          </a:p>
          <a:p>
            <a:pPr>
              <a:buNone/>
            </a:pPr>
            <a:r>
              <a:rPr lang="ru-RU" altLang="ru-RU" sz="3000" dirty="0" smtClean="0">
                <a:hlinkClick r:id="rId2"/>
              </a:rPr>
              <a:t>  </a:t>
            </a:r>
            <a:r>
              <a:rPr lang="en-US" altLang="ru-RU" sz="3000" dirty="0" smtClean="0">
                <a:latin typeface="Georgia" panose="02040502050405020303" pitchFamily="18" charset="0"/>
                <a:hlinkClick r:id="rId2"/>
              </a:rPr>
              <a:t>http</a:t>
            </a:r>
            <a:r>
              <a:rPr lang="en-US" altLang="ru-RU" sz="3000" dirty="0">
                <a:latin typeface="Georgia" panose="02040502050405020303" pitchFamily="18" charset="0"/>
                <a:hlinkClick r:id="rId2"/>
              </a:rPr>
              <a:t>://newmoodle.guldu.uz</a:t>
            </a:r>
            <a:r>
              <a:rPr lang="en-US" altLang="ru-RU" sz="3000" dirty="0" smtClean="0">
                <a:latin typeface="Georgia" panose="02040502050405020303" pitchFamily="18" charset="0"/>
                <a:hlinkClick r:id="rId2"/>
              </a:rPr>
              <a:t>/</a:t>
            </a:r>
            <a:endParaRPr lang="ru-RU" altLang="ru-RU" sz="3000" dirty="0" smtClean="0">
              <a:latin typeface="Georgia" panose="02040502050405020303" pitchFamily="18" charset="0"/>
            </a:endParaRPr>
          </a:p>
          <a:p>
            <a:pPr>
              <a:buNone/>
            </a:pPr>
            <a:r>
              <a:rPr lang="ru-RU" altLang="ru-RU" sz="3000" dirty="0" smtClean="0">
                <a:latin typeface="Georgia" panose="02040502050405020303" pitchFamily="18" charset="0"/>
              </a:rPr>
              <a:t>    Кафедра Русского языка и литературы.</a:t>
            </a:r>
          </a:p>
          <a:p>
            <a:pPr eaLnBrk="1" hangingPunct="1">
              <a:buFontTx/>
              <a:buNone/>
            </a:pPr>
            <a:r>
              <a:rPr lang="ru-RU" altLang="ru-RU" sz="3000" dirty="0" smtClean="0"/>
              <a:t>    </a:t>
            </a:r>
          </a:p>
          <a:p>
            <a:pPr eaLnBrk="1" hangingPunct="1">
              <a:buFontTx/>
              <a:buNone/>
            </a:pPr>
            <a:r>
              <a:rPr lang="ru-RU" altLang="ru-RU" sz="3000" dirty="0" smtClean="0">
                <a:latin typeface="Georgia" panose="02040502050405020303" pitchFamily="18" charset="0"/>
              </a:rPr>
              <a:t>      </a:t>
            </a:r>
            <a:r>
              <a:rPr lang="en-US" altLang="ru-RU" sz="3000" dirty="0" smtClean="0">
                <a:latin typeface="Georgia" panose="02040502050405020303" pitchFamily="18" charset="0"/>
              </a:rPr>
              <a:t>E-mail: </a:t>
            </a:r>
            <a:r>
              <a:rPr lang="en-US" altLang="ru-RU" sz="3000" dirty="0" smtClean="0">
                <a:latin typeface="Georgia" panose="02040502050405020303" pitchFamily="18" charset="0"/>
                <a:hlinkClick r:id="rId3"/>
              </a:rPr>
              <a:t>stefa77777@mail.ru</a:t>
            </a:r>
            <a:endParaRPr lang="en-US" altLang="ru-RU" sz="1800" dirty="0" smtClean="0">
              <a:latin typeface="Georgia" panose="02040502050405020303" pitchFamily="18" charset="0"/>
            </a:endParaRPr>
          </a:p>
          <a:p>
            <a:pPr algn="r" eaLnBrk="1" hangingPunct="1">
              <a:buFontTx/>
              <a:buNone/>
            </a:pPr>
            <a:r>
              <a:rPr lang="ru-RU" altLang="ru-RU" sz="3000" dirty="0" smtClean="0">
                <a:latin typeface="Georgia" panose="02040502050405020303" pitchFamily="18" charset="0"/>
              </a:rPr>
              <a:t>Спасибо за внимание!</a:t>
            </a:r>
          </a:p>
          <a:p>
            <a:pPr eaLnBrk="1" hangingPunct="1">
              <a:buFontTx/>
              <a:buNone/>
            </a:pPr>
            <a:endParaRPr lang="ru-RU" altLang="ru-RU" dirty="0" smtClean="0"/>
          </a:p>
        </p:txBody>
      </p:sp>
      <p:pic>
        <p:nvPicPr>
          <p:cNvPr id="20484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026" y="1499081"/>
            <a:ext cx="1265546" cy="1149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99" y="2771995"/>
            <a:ext cx="2864726" cy="83077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548418" y="6107953"/>
            <a:ext cx="41969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© 2020, </a:t>
            </a:r>
            <a:r>
              <a:rPr lang="ru-RU" dirty="0" err="1">
                <a:hlinkClick r:id="rId6" tooltip="Гизатулина Ольга Ивановна"/>
              </a:rPr>
              <a:t>Гизатулина</a:t>
            </a:r>
            <a:r>
              <a:rPr lang="ru-RU" dirty="0">
                <a:hlinkClick r:id="rId6" tooltip="Гизатулина Ольга Ивановна"/>
              </a:rPr>
              <a:t> Ольга Ивановна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006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Тексты для чтения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8962" y="1478507"/>
            <a:ext cx="8915400" cy="377762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ru-RU" sz="2400" dirty="0">
              <a:latin typeface="Georgia" panose="02040502050405020303" pitchFamily="18" charset="0"/>
            </a:endParaRPr>
          </a:p>
          <a:p>
            <a:pPr lvl="0"/>
            <a:r>
              <a:rPr lang="ru-RU" sz="2400" dirty="0">
                <a:latin typeface="Georgia" panose="02040502050405020303" pitchFamily="18" charset="0"/>
              </a:rPr>
              <a:t>Жуковский В.А. </a:t>
            </a:r>
            <a:r>
              <a:rPr lang="ru-RU" sz="2400" dirty="0" smtClean="0">
                <a:latin typeface="Georgia" panose="02040502050405020303" pitchFamily="18" charset="0"/>
              </a:rPr>
              <a:t>«Спящая </a:t>
            </a:r>
            <a:r>
              <a:rPr lang="ru-RU" sz="2400" dirty="0">
                <a:latin typeface="Georgia" panose="02040502050405020303" pitchFamily="18" charset="0"/>
              </a:rPr>
              <a:t>царевна</a:t>
            </a:r>
            <a:r>
              <a:rPr lang="ru-RU" sz="2400" dirty="0" smtClean="0">
                <a:latin typeface="Georgia" panose="02040502050405020303" pitchFamily="18" charset="0"/>
              </a:rPr>
              <a:t>.», « </a:t>
            </a:r>
            <a:r>
              <a:rPr lang="ru-RU" sz="2400" dirty="0">
                <a:latin typeface="Georgia" panose="02040502050405020303" pitchFamily="18" charset="0"/>
              </a:rPr>
              <a:t>Сказка о царе </a:t>
            </a:r>
            <a:r>
              <a:rPr lang="ru-RU" sz="2400" dirty="0" smtClean="0">
                <a:latin typeface="Georgia" panose="02040502050405020303" pitchFamily="18" charset="0"/>
              </a:rPr>
              <a:t>Берендее». «Сказка </a:t>
            </a:r>
            <a:r>
              <a:rPr lang="ru-RU" sz="2400" dirty="0">
                <a:latin typeface="Georgia" panose="02040502050405020303" pitchFamily="18" charset="0"/>
              </a:rPr>
              <a:t>об Иване- царевиче и Сером </a:t>
            </a:r>
            <a:r>
              <a:rPr lang="ru-RU" sz="2400" dirty="0" smtClean="0">
                <a:latin typeface="Georgia" panose="02040502050405020303" pitchFamily="18" charset="0"/>
              </a:rPr>
              <a:t>волке». </a:t>
            </a:r>
          </a:p>
          <a:p>
            <a:pPr lvl="0"/>
            <a:r>
              <a:rPr lang="ru-RU" sz="2000" b="1" dirty="0" smtClean="0">
                <a:latin typeface="Georgia" panose="02040502050405020303" pitchFamily="18" charset="0"/>
              </a:rPr>
              <a:t>Тематика </a:t>
            </a:r>
            <a:r>
              <a:rPr lang="ru-RU" sz="2000" b="1" dirty="0">
                <a:latin typeface="Georgia" panose="02040502050405020303" pitchFamily="18" charset="0"/>
              </a:rPr>
              <a:t>стихов Василия Жуковского:</a:t>
            </a:r>
            <a:endParaRPr lang="ru-RU" sz="2000" dirty="0">
              <a:latin typeface="Georgia" panose="02040502050405020303" pitchFamily="18" charset="0"/>
            </a:endParaRPr>
          </a:p>
          <a:p>
            <a:r>
              <a:rPr lang="ru-RU" dirty="0">
                <a:hlinkClick r:id="rId2" tooltip="Стихи Жуковского для детей"/>
              </a:rPr>
              <a:t>Стихи для детей</a:t>
            </a:r>
            <a:r>
              <a:rPr lang="ru-RU" dirty="0"/>
              <a:t>;</a:t>
            </a:r>
          </a:p>
          <a:p>
            <a:r>
              <a:rPr lang="ru-RU" dirty="0">
                <a:hlinkClick r:id="rId3" tooltip="Стихи Жуковского о любви"/>
              </a:rPr>
              <a:t>Стихи о любви</a:t>
            </a:r>
            <a:r>
              <a:rPr lang="ru-RU" dirty="0"/>
              <a:t>;</a:t>
            </a:r>
          </a:p>
          <a:p>
            <a:r>
              <a:rPr lang="ru-RU" dirty="0">
                <a:hlinkClick r:id="rId4" tooltip="Стихи Жуковского о природе"/>
              </a:rPr>
              <a:t>Стихи о природе</a:t>
            </a:r>
            <a:r>
              <a:rPr lang="ru-RU" dirty="0"/>
              <a:t>;</a:t>
            </a:r>
          </a:p>
          <a:p>
            <a:r>
              <a:rPr lang="ru-RU" dirty="0">
                <a:hlinkClick r:id="rId5" tooltip="Баллады Жуковского"/>
              </a:rPr>
              <a:t>Баллады</a:t>
            </a:r>
            <a:r>
              <a:rPr lang="ru-RU" dirty="0"/>
              <a:t>;</a:t>
            </a:r>
          </a:p>
          <a:p>
            <a:pPr lvl="0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48418" y="6107953"/>
            <a:ext cx="41969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© 2020, </a:t>
            </a:r>
            <a:r>
              <a:rPr lang="ru-RU" dirty="0" err="1">
                <a:hlinkClick r:id="rId6" tooltip="Гизатулина Ольга Ивановна"/>
              </a:rPr>
              <a:t>Гизатулина</a:t>
            </a:r>
            <a:r>
              <a:rPr lang="ru-RU" dirty="0">
                <a:hlinkClick r:id="rId6" tooltip="Гизатулина Ольга Ивановна"/>
              </a:rPr>
              <a:t> Ольга Ивановна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914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0"/>
          <p:cNvSpPr>
            <a:spLocks noChangeArrowheads="1"/>
          </p:cNvSpPr>
          <p:nvPr/>
        </p:nvSpPr>
        <p:spPr bwMode="auto">
          <a:xfrm>
            <a:off x="4752289" y="407734"/>
            <a:ext cx="6902900" cy="6278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endParaRPr lang="ru-RU" altLang="ru-RU" dirty="0"/>
          </a:p>
          <a:p>
            <a:pPr algn="ctr"/>
            <a:r>
              <a:rPr lang="ru-RU" altLang="ru-RU" sz="1600" b="1" dirty="0">
                <a:solidFill>
                  <a:srgbClr val="C00000"/>
                </a:solidFill>
              </a:rPr>
              <a:t>      УТЕШЕНИЕ</a:t>
            </a:r>
          </a:p>
          <a:p>
            <a:pPr algn="ctr"/>
            <a:r>
              <a:rPr lang="ru-RU" altLang="ru-RU" sz="1600" dirty="0"/>
              <a:t> </a:t>
            </a:r>
          </a:p>
          <a:p>
            <a:pPr algn="ctr"/>
            <a:r>
              <a:rPr lang="ru-RU" altLang="ru-RU" sz="1600" dirty="0"/>
              <a:t>Слёзы свои осуши, проясни</a:t>
            </a:r>
          </a:p>
          <a:p>
            <a:pPr algn="ctr"/>
            <a:r>
              <a:rPr lang="ru-RU" altLang="ru-RU" sz="1600" dirty="0"/>
              <a:t>омрачённое  сердце,</a:t>
            </a:r>
          </a:p>
          <a:p>
            <a:pPr algn="ctr"/>
            <a:r>
              <a:rPr lang="ru-RU" altLang="ru-RU" sz="1600" dirty="0"/>
              <a:t>К небу глаза подыми: там Утешитель</a:t>
            </a:r>
          </a:p>
          <a:p>
            <a:pPr algn="ctr"/>
            <a:r>
              <a:rPr lang="ru-RU" altLang="ru-RU" sz="1600" dirty="0"/>
              <a:t>Отец.</a:t>
            </a:r>
          </a:p>
          <a:p>
            <a:pPr algn="ctr"/>
            <a:r>
              <a:rPr lang="ru-RU" altLang="ru-RU" sz="1600" dirty="0"/>
              <a:t>Там Он твою сокрушённую жизнь,</a:t>
            </a:r>
          </a:p>
          <a:p>
            <a:pPr algn="ctr"/>
            <a:r>
              <a:rPr lang="ru-RU" altLang="ru-RU" sz="1600" dirty="0"/>
              <a:t>твой вздох и молитву</a:t>
            </a:r>
          </a:p>
          <a:p>
            <a:pPr algn="ctr"/>
            <a:r>
              <a:rPr lang="ru-RU" altLang="ru-RU" sz="1600" dirty="0"/>
              <a:t>Слышит и видит. </a:t>
            </a:r>
            <a:r>
              <a:rPr lang="ru-RU" altLang="ru-RU" sz="1600" dirty="0" err="1"/>
              <a:t>Стучися</a:t>
            </a:r>
            <a:r>
              <a:rPr lang="ru-RU" altLang="ru-RU" sz="1600" dirty="0"/>
              <a:t>,  веруя</a:t>
            </a:r>
          </a:p>
          <a:p>
            <a:pPr algn="ctr"/>
            <a:r>
              <a:rPr lang="ru-RU" altLang="ru-RU" sz="1600" dirty="0"/>
              <a:t>в Благость Его.</a:t>
            </a:r>
          </a:p>
          <a:p>
            <a:pPr algn="ctr"/>
            <a:r>
              <a:rPr lang="ru-RU" altLang="ru-RU" sz="1600" dirty="0"/>
              <a:t>Если же силу души потеряешь</a:t>
            </a:r>
          </a:p>
          <a:p>
            <a:pPr algn="ctr"/>
            <a:r>
              <a:rPr lang="ru-RU" altLang="ru-RU" sz="1600" dirty="0"/>
              <a:t>в </a:t>
            </a:r>
            <a:r>
              <a:rPr lang="ru-RU" altLang="ru-RU" sz="1600" dirty="0" err="1"/>
              <a:t>страданьи</a:t>
            </a:r>
            <a:r>
              <a:rPr lang="ru-RU" altLang="ru-RU" sz="1600" dirty="0"/>
              <a:t> и страхе,</a:t>
            </a:r>
          </a:p>
          <a:p>
            <a:pPr algn="ctr"/>
            <a:r>
              <a:rPr lang="ru-RU" altLang="ru-RU" sz="1600" dirty="0"/>
              <a:t>К небу глаза подыми: силу Он новую</a:t>
            </a:r>
          </a:p>
          <a:p>
            <a:pPr algn="ctr"/>
            <a:r>
              <a:rPr lang="ru-RU" altLang="ru-RU" sz="1600" dirty="0"/>
              <a:t>Даст.</a:t>
            </a:r>
          </a:p>
          <a:p>
            <a:pPr algn="ctr"/>
            <a:r>
              <a:rPr lang="ru-RU" altLang="ru-RU" sz="1600" dirty="0"/>
              <a:t>*  *  *</a:t>
            </a:r>
          </a:p>
          <a:p>
            <a:pPr algn="ctr"/>
            <a:r>
              <a:rPr lang="ru-RU" altLang="ru-RU" sz="1600" dirty="0"/>
              <a:t>Теснятся все к Тебе во храм,</a:t>
            </a:r>
          </a:p>
          <a:p>
            <a:pPr algn="ctr"/>
            <a:r>
              <a:rPr lang="ru-RU" altLang="ru-RU" sz="1600" dirty="0"/>
              <a:t>И все с коленопреклоненьем</a:t>
            </a:r>
          </a:p>
          <a:p>
            <a:pPr algn="ctr"/>
            <a:r>
              <a:rPr lang="ru-RU" altLang="ru-RU" sz="1600" dirty="0"/>
              <a:t>Тебе приносят фимиам,</a:t>
            </a:r>
          </a:p>
          <a:p>
            <a:pPr algn="ctr"/>
            <a:r>
              <a:rPr lang="ru-RU" altLang="ru-RU" sz="1600" dirty="0"/>
              <a:t>Тебе гремящим славят пеньем;</a:t>
            </a:r>
          </a:p>
          <a:p>
            <a:pPr algn="ctr"/>
            <a:r>
              <a:rPr lang="ru-RU" altLang="ru-RU" sz="1600" dirty="0"/>
              <a:t>Я одинок в углу стою –</a:t>
            </a:r>
          </a:p>
          <a:p>
            <a:pPr algn="ctr"/>
            <a:r>
              <a:rPr lang="ru-RU" altLang="ru-RU" sz="1600" dirty="0"/>
              <a:t>Как жизнью, полон я Тобою,</a:t>
            </a:r>
          </a:p>
          <a:p>
            <a:pPr algn="ctr"/>
            <a:r>
              <a:rPr lang="ru-RU" altLang="ru-RU" sz="1600" dirty="0"/>
              <a:t>И жертву тайную мою</a:t>
            </a:r>
          </a:p>
          <a:p>
            <a:pPr algn="ctr"/>
            <a:r>
              <a:rPr lang="ru-RU" altLang="ru-RU" sz="1600" dirty="0"/>
              <a:t>Я приношу Тебе душою.</a:t>
            </a:r>
          </a:p>
          <a:p>
            <a:pPr algn="ctr" eaLnBrk="0" hangingPunct="0"/>
            <a:endParaRPr lang="ru-RU" altLang="ru-RU" sz="1600" dirty="0"/>
          </a:p>
        </p:txBody>
      </p:sp>
      <p:pic>
        <p:nvPicPr>
          <p:cNvPr id="6" name="Рисунок 7" descr="http://im5-tub-ru.yandex.net/i?id=2282482-70-72&amp;n=17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367" y="1174967"/>
            <a:ext cx="3350737" cy="4189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693098" y="606685"/>
            <a:ext cx="2090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Духовная поэзия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1914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СРС Задание:</a:t>
            </a:r>
            <a:endParaRPr lang="ru-RU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538606"/>
            <a:ext cx="4398442" cy="377762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Georgia" panose="02040502050405020303" pitchFamily="18" charset="0"/>
              </a:rPr>
              <a:t>Подготовить авторскую презентацию </a:t>
            </a:r>
            <a:r>
              <a:rPr lang="en-US" sz="3600" dirty="0" smtClean="0">
                <a:latin typeface="Georgia" panose="02040502050405020303" pitchFamily="18" charset="0"/>
              </a:rPr>
              <a:t>ppt. </a:t>
            </a:r>
            <a:r>
              <a:rPr lang="ru-RU" sz="3600" dirty="0" smtClean="0">
                <a:latin typeface="Georgia" panose="02040502050405020303" pitchFamily="18" charset="0"/>
              </a:rPr>
              <a:t> </a:t>
            </a:r>
            <a:r>
              <a:rPr lang="ru-RU" sz="3600" dirty="0">
                <a:latin typeface="Georgia" panose="02040502050405020303" pitchFamily="18" charset="0"/>
              </a:rPr>
              <a:t>о</a:t>
            </a:r>
            <a:r>
              <a:rPr lang="ru-RU" sz="3600" dirty="0" smtClean="0">
                <a:latin typeface="Georgia" panose="02040502050405020303" pitchFamily="18" charset="0"/>
              </a:rPr>
              <a:t> творчестве В.А Жуковского</a:t>
            </a:r>
            <a:endParaRPr lang="ru-RU" sz="3600" dirty="0">
              <a:latin typeface="Georgia" panose="02040502050405020303" pitchFamily="18" charset="0"/>
            </a:endParaRPr>
          </a:p>
        </p:txBody>
      </p:sp>
      <p:pic>
        <p:nvPicPr>
          <p:cNvPr id="9" name="Содержимое 4" descr="1101-05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79216" y="922458"/>
            <a:ext cx="2816616" cy="359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053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Текст 3"/>
          <p:cNvSpPr>
            <a:spLocks noGrp="1"/>
          </p:cNvSpPr>
          <p:nvPr>
            <p:ph type="body" sz="half" idx="2"/>
          </p:nvPr>
        </p:nvSpPr>
        <p:spPr>
          <a:xfrm>
            <a:off x="1738313" y="1071563"/>
            <a:ext cx="5072062" cy="5054600"/>
          </a:xfrm>
        </p:spPr>
        <p:txBody>
          <a:bodyPr>
            <a:normAutofit fontScale="92500" lnSpcReduction="20000"/>
          </a:bodyPr>
          <a:lstStyle/>
          <a:p>
            <a:pPr algn="l" eaLnBrk="1" hangingPunct="1">
              <a:spcBef>
                <a:spcPct val="0"/>
              </a:spcBef>
            </a:pPr>
            <a:r>
              <a:rPr lang="ru-RU" altLang="ru-RU" sz="2800" dirty="0">
                <a:latin typeface="Georgia" panose="02040502050405020303" pitchFamily="18" charset="0"/>
              </a:rPr>
              <a:t>Жуковский положил начало развитию </a:t>
            </a:r>
            <a:r>
              <a:rPr lang="ru-RU" altLang="ru-RU" sz="2800" dirty="0">
                <a:solidFill>
                  <a:srgbClr val="FF0000"/>
                </a:solidFill>
                <a:latin typeface="Georgia" panose="02040502050405020303" pitchFamily="18" charset="0"/>
              </a:rPr>
              <a:t>русского романтизма</a:t>
            </a:r>
            <a:r>
              <a:rPr lang="ru-RU" altLang="ru-RU" sz="2800" dirty="0">
                <a:latin typeface="Georgia" panose="02040502050405020303" pitchFamily="18" charset="0"/>
              </a:rPr>
              <a:t>. Человеческой душе, по мысли Жуковского</a:t>
            </a:r>
            <a:r>
              <a:rPr lang="en-US" altLang="ru-RU" sz="2800" dirty="0">
                <a:latin typeface="Georgia" panose="02040502050405020303" pitchFamily="18" charset="0"/>
              </a:rPr>
              <a:t> </a:t>
            </a:r>
            <a:r>
              <a:rPr lang="ru-RU" altLang="ru-RU" sz="2800" dirty="0">
                <a:latin typeface="Georgia" panose="02040502050405020303" pitchFamily="18" charset="0"/>
              </a:rPr>
              <a:t>присуще стремление к счастью и блаженству. Но прекрасный идеал несовместим с грубой, жестокой и обыденной жизнью, в реальной жизни достичь счастья и блаженства невозможно, хотя в этом стремлении к счастью и состоит смысл жизни человека.</a:t>
            </a:r>
          </a:p>
        </p:txBody>
      </p:sp>
      <p:pic>
        <p:nvPicPr>
          <p:cNvPr id="12292" name="Рисунок 5" descr="0931116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76" y="4071939"/>
            <a:ext cx="3662363" cy="252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Рисунок 6" descr="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0" y="500064"/>
            <a:ext cx="3214688" cy="321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739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Содержимое 4" descr="zhukovskijpoetdr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67526" y="800894"/>
            <a:ext cx="4549775" cy="4929188"/>
          </a:xfrm>
        </p:spPr>
      </p:pic>
      <p:sp>
        <p:nvSpPr>
          <p:cNvPr id="13315" name="Текст 3"/>
          <p:cNvSpPr>
            <a:spLocks noGrp="1"/>
          </p:cNvSpPr>
          <p:nvPr>
            <p:ph type="body" sz="half" idx="2"/>
          </p:nvPr>
        </p:nvSpPr>
        <p:spPr>
          <a:xfrm>
            <a:off x="1735114" y="800894"/>
            <a:ext cx="4843106" cy="5721350"/>
          </a:xfrm>
        </p:spPr>
        <p:txBody>
          <a:bodyPr>
            <a:norm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ru-RU" altLang="ru-RU" sz="2800" dirty="0">
                <a:latin typeface="Georgia" panose="02040502050405020303" pitchFamily="18" charset="0"/>
              </a:rPr>
              <a:t>Поэзия Жуковского проникнута глубокой </a:t>
            </a:r>
            <a:r>
              <a:rPr lang="ru-RU" altLang="ru-RU" sz="2800" dirty="0">
                <a:solidFill>
                  <a:srgbClr val="FF0000"/>
                </a:solidFill>
                <a:latin typeface="Georgia" panose="02040502050405020303" pitchFamily="18" charset="0"/>
              </a:rPr>
              <a:t>грустью и тихим «томлением»</a:t>
            </a:r>
            <a:r>
              <a:rPr lang="ru-RU" altLang="ru-RU" sz="2800" dirty="0">
                <a:latin typeface="Georgia" panose="02040502050405020303" pitchFamily="18" charset="0"/>
              </a:rPr>
              <a:t>. Счастье может быть обретено только </a:t>
            </a:r>
            <a:r>
              <a:rPr lang="ru-RU" altLang="ru-RU" sz="2800" dirty="0">
                <a:solidFill>
                  <a:srgbClr val="FF0000"/>
                </a:solidFill>
                <a:latin typeface="Georgia" panose="02040502050405020303" pitchFamily="18" charset="0"/>
              </a:rPr>
              <a:t>в потустороннем мире</a:t>
            </a:r>
            <a:r>
              <a:rPr lang="ru-RU" altLang="ru-RU" sz="2800" dirty="0">
                <a:latin typeface="Georgia" panose="02040502050405020303" pitchFamily="18" charset="0"/>
              </a:rPr>
              <a:t>. Романтические идеи и чувства воплощаются в лирических жанрах элегий, посланий, а также в лироэпическом жанре – жанре баллады.</a:t>
            </a:r>
          </a:p>
        </p:txBody>
      </p:sp>
    </p:spTree>
    <p:extLst>
      <p:ext uri="{BB962C8B-B14F-4D97-AF65-F5344CB8AC3E}">
        <p14:creationId xmlns:p14="http://schemas.microsoft.com/office/powerpoint/2010/main" val="102426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Содержимое 4" descr="1101-120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80718" y="1283494"/>
            <a:ext cx="3251200" cy="4051300"/>
          </a:xfrm>
        </p:spPr>
      </p:pic>
      <p:sp>
        <p:nvSpPr>
          <p:cNvPr id="14339" name="Текст 3"/>
          <p:cNvSpPr>
            <a:spLocks noGrp="1"/>
          </p:cNvSpPr>
          <p:nvPr>
            <p:ph type="body" sz="half" idx="2"/>
          </p:nvPr>
        </p:nvSpPr>
        <p:spPr>
          <a:xfrm>
            <a:off x="1642779" y="516460"/>
            <a:ext cx="5877138" cy="6240462"/>
          </a:xfrm>
        </p:spPr>
        <p:txBody>
          <a:bodyPr>
            <a:normAutofit lnSpcReduction="10000"/>
          </a:bodyPr>
          <a:lstStyle/>
          <a:p>
            <a:pPr algn="l"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altLang="ru-RU" sz="2700" dirty="0" err="1">
                <a:latin typeface="Georgia" panose="02040502050405020303" pitchFamily="18" charset="0"/>
              </a:rPr>
              <a:t>В.А.Жуковский</a:t>
            </a:r>
            <a:r>
              <a:rPr lang="ru-RU" altLang="ru-RU" sz="2700" dirty="0">
                <a:latin typeface="Georgia" panose="02040502050405020303" pitchFamily="18" charset="0"/>
              </a:rPr>
              <a:t> – основоположник русской литературной баллады. Баллада </a:t>
            </a:r>
            <a:r>
              <a:rPr lang="ru-RU" altLang="ru-RU" sz="2700" dirty="0">
                <a:solidFill>
                  <a:srgbClr val="FF0000"/>
                </a:solidFill>
                <a:latin typeface="Georgia" panose="02040502050405020303" pitchFamily="18" charset="0"/>
              </a:rPr>
              <a:t>«Людмила» </a:t>
            </a:r>
            <a:r>
              <a:rPr lang="ru-RU" altLang="ru-RU" sz="2700" dirty="0">
                <a:latin typeface="Georgia" panose="02040502050405020303" pitchFamily="18" charset="0"/>
              </a:rPr>
              <a:t>(1808 г.), представляла собой вольный перевод баллады Бюргера «Ленора», как и </a:t>
            </a:r>
            <a:r>
              <a:rPr lang="ru-RU" altLang="ru-RU" sz="2700" dirty="0">
                <a:solidFill>
                  <a:srgbClr val="FF0000"/>
                </a:solidFill>
                <a:latin typeface="Georgia" panose="02040502050405020303" pitchFamily="18" charset="0"/>
              </a:rPr>
              <a:t>«Светлана» </a:t>
            </a:r>
            <a:r>
              <a:rPr lang="ru-RU" altLang="ru-RU" sz="2700" dirty="0">
                <a:latin typeface="Georgia" panose="02040502050405020303" pitchFamily="18" charset="0"/>
              </a:rPr>
              <a:t>(1808-1812). В 1831 году Жуковский создает третий, наиболее точный перевод баллады Бюргера уже под названием «Ленора». Если в балладах «Людмила» и «Светлана» образы и стиль перестроены на условный «русский лад» и героини носят славянские имена, то в балладе </a:t>
            </a:r>
            <a:r>
              <a:rPr lang="ru-RU" altLang="ru-RU" sz="2700" dirty="0">
                <a:solidFill>
                  <a:srgbClr val="FF0000"/>
                </a:solidFill>
                <a:latin typeface="Georgia" panose="02040502050405020303" pitchFamily="18" charset="0"/>
              </a:rPr>
              <a:t>«Ленора» </a:t>
            </a:r>
            <a:r>
              <a:rPr lang="ru-RU" altLang="ru-RU" sz="2700" dirty="0">
                <a:latin typeface="Georgia" panose="02040502050405020303" pitchFamily="18" charset="0"/>
              </a:rPr>
              <a:t>точно воспроизведены конкретные события из истории Германии.</a:t>
            </a:r>
          </a:p>
        </p:txBody>
      </p:sp>
    </p:spTree>
    <p:extLst>
      <p:ext uri="{BB962C8B-B14F-4D97-AF65-F5344CB8AC3E}">
        <p14:creationId xmlns:p14="http://schemas.microsoft.com/office/powerpoint/2010/main" val="378600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Содержимое 4" descr="52b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39000" y="119064"/>
            <a:ext cx="3086100" cy="3595687"/>
          </a:xfrm>
        </p:spPr>
      </p:pic>
      <p:pic>
        <p:nvPicPr>
          <p:cNvPr id="15363" name="Рисунок 5" descr="3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014" y="3929064"/>
            <a:ext cx="3500438" cy="258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Текст 3"/>
          <p:cNvSpPr>
            <a:spLocks noGrp="1"/>
          </p:cNvSpPr>
          <p:nvPr>
            <p:ph type="body" sz="half" idx="2"/>
          </p:nvPr>
        </p:nvSpPr>
        <p:spPr>
          <a:xfrm>
            <a:off x="1530397" y="795339"/>
            <a:ext cx="5429250" cy="5721350"/>
          </a:xfrm>
        </p:spPr>
        <p:txBody>
          <a:bodyPr>
            <a:normAutofit lnSpcReduction="10000"/>
          </a:bodyPr>
          <a:lstStyle/>
          <a:p>
            <a:pPr algn="l" eaLnBrk="1" hangingPunct="1">
              <a:spcBef>
                <a:spcPct val="0"/>
              </a:spcBef>
            </a:pPr>
            <a:r>
              <a:rPr lang="ru-RU" altLang="ru-RU" sz="2700" dirty="0">
                <a:latin typeface="Georgia" panose="02040502050405020303" pitchFamily="18" charset="0"/>
              </a:rPr>
              <a:t>   Жуковский также переводил крупные произведения («Орлеанская дева» Шиллера, «</a:t>
            </a:r>
            <a:r>
              <a:rPr lang="ru-RU" altLang="ru-RU" sz="2700" dirty="0" err="1">
                <a:latin typeface="Georgia" panose="02040502050405020303" pitchFamily="18" charset="0"/>
              </a:rPr>
              <a:t>Наль</a:t>
            </a:r>
            <a:r>
              <a:rPr lang="ru-RU" altLang="ru-RU" sz="2700" dirty="0">
                <a:latin typeface="Georgia" panose="02040502050405020303" pitchFamily="18" charset="0"/>
              </a:rPr>
              <a:t> и </a:t>
            </a:r>
            <a:r>
              <a:rPr lang="ru-RU" altLang="ru-RU" sz="2700" dirty="0" err="1">
                <a:latin typeface="Georgia" panose="02040502050405020303" pitchFamily="18" charset="0"/>
              </a:rPr>
              <a:t>Дамаянти</a:t>
            </a:r>
            <a:r>
              <a:rPr lang="ru-RU" altLang="ru-RU" sz="2700" dirty="0">
                <a:latin typeface="Georgia" panose="02040502050405020303" pitchFamily="18" charset="0"/>
              </a:rPr>
              <a:t>» - отрывок из «Махабхараты» и др.).        </a:t>
            </a:r>
          </a:p>
          <a:p>
            <a:pPr algn="l" eaLnBrk="1" hangingPunct="1">
              <a:spcBef>
                <a:spcPct val="0"/>
              </a:spcBef>
            </a:pPr>
            <a:r>
              <a:rPr lang="ru-RU" altLang="ru-RU" sz="2700" dirty="0">
                <a:latin typeface="Georgia" panose="02040502050405020303" pitchFamily="18" charset="0"/>
              </a:rPr>
              <a:t>    Непревзойденным остался его перевод «Одиссеи» Гомера, который поэт закончил за границей, будучи уже слепым стариком.</a:t>
            </a:r>
          </a:p>
          <a:p>
            <a:pPr algn="l" eaLnBrk="1" hangingPunct="1">
              <a:spcBef>
                <a:spcPct val="0"/>
              </a:spcBef>
            </a:pPr>
            <a:r>
              <a:rPr lang="ru-RU" altLang="ru-RU" sz="2700" dirty="0">
                <a:latin typeface="Georgia" panose="02040502050405020303" pitchFamily="18" charset="0"/>
              </a:rPr>
              <a:t>   Умер поэт в Баден-Бадене. Прах Жуковского был перевезен в Петербург и погребен на кладбище Александро-Невской лавры.</a:t>
            </a:r>
          </a:p>
        </p:txBody>
      </p:sp>
    </p:spTree>
    <p:extLst>
      <p:ext uri="{BB962C8B-B14F-4D97-AF65-F5344CB8AC3E}">
        <p14:creationId xmlns:p14="http://schemas.microsoft.com/office/powerpoint/2010/main" val="91679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413</TotalTime>
  <Words>946</Words>
  <Application>Microsoft Office PowerPoint</Application>
  <PresentationFormat>Широкоэкранный</PresentationFormat>
  <Paragraphs>87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Century Gothic</vt:lpstr>
      <vt:lpstr>Georgia</vt:lpstr>
      <vt:lpstr>Times New Roman</vt:lpstr>
      <vt:lpstr>Wingdings 2</vt:lpstr>
      <vt:lpstr>Wingdings 3</vt:lpstr>
      <vt:lpstr>Легкий дым</vt:lpstr>
      <vt:lpstr>В.А. Жуковский    как педагог и детский писатель </vt:lpstr>
      <vt:lpstr>План</vt:lpstr>
      <vt:lpstr>Тексты для чтения </vt:lpstr>
      <vt:lpstr>Презентация PowerPoint</vt:lpstr>
      <vt:lpstr>СРС Задание:</vt:lpstr>
      <vt:lpstr>Презентация PowerPoint</vt:lpstr>
      <vt:lpstr>Презентация PowerPoint</vt:lpstr>
      <vt:lpstr>Презентация PowerPoint</vt:lpstr>
      <vt:lpstr>Презентация PowerPoint</vt:lpstr>
      <vt:lpstr>СТИХИ И СКАЗКИ В.А.ЖУКОВСКОГО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Известные сказки В.А. Жуковского</vt:lpstr>
      <vt:lpstr>Презентация PowerPoint</vt:lpstr>
      <vt:lpstr>Литература </vt:lpstr>
      <vt:lpstr>Интернет ресурсы</vt:lpstr>
      <vt:lpstr>Контактная информация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Выразительное чтение сказок разных видов</dc:title>
  <dc:creator>User</dc:creator>
  <cp:lastModifiedBy>User</cp:lastModifiedBy>
  <cp:revision>36</cp:revision>
  <dcterms:created xsi:type="dcterms:W3CDTF">2020-09-17T04:15:02Z</dcterms:created>
  <dcterms:modified xsi:type="dcterms:W3CDTF">2020-10-18T15:11:43Z</dcterms:modified>
</cp:coreProperties>
</file>